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186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066A9F4-9B56-430B-B488-185B9F6B7290}" type="datetimeFigureOut">
              <a:rPr lang="it-IT" smtClean="0"/>
              <a:pPr/>
              <a:t>21/02/18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122114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66A9F4-9B56-430B-B488-185B9F6B7290}" type="datetimeFigureOut">
              <a:rPr lang="it-IT" smtClean="0"/>
              <a:pPr/>
              <a:t>21/02/18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379680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66A9F4-9B56-430B-B488-185B9F6B7290}" type="datetimeFigureOut">
              <a:rPr lang="it-IT" smtClean="0"/>
              <a:pPr/>
              <a:t>21/02/18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311242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66A9F4-9B56-430B-B488-185B9F6B7290}" type="datetimeFigureOut">
              <a:rPr lang="it-IT" smtClean="0"/>
              <a:pPr/>
              <a:t>21/02/18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304645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066A9F4-9B56-430B-B488-185B9F6B7290}" type="datetimeFigureOut">
              <a:rPr lang="it-IT" smtClean="0"/>
              <a:pPr/>
              <a:t>21/02/18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86489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066A9F4-9B56-430B-B488-185B9F6B7290}" type="datetimeFigureOut">
              <a:rPr lang="it-IT" smtClean="0"/>
              <a:pPr/>
              <a:t>21/02/18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328318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066A9F4-9B56-430B-B488-185B9F6B7290}" type="datetimeFigureOut">
              <a:rPr lang="it-IT" smtClean="0"/>
              <a:pPr/>
              <a:t>21/02/18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2616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066A9F4-9B56-430B-B488-185B9F6B7290}" type="datetimeFigureOut">
              <a:rPr lang="it-IT" smtClean="0"/>
              <a:pPr/>
              <a:t>21/02/18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3931118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66A9F4-9B56-430B-B488-185B9F6B7290}" type="datetimeFigureOut">
              <a:rPr lang="it-IT" smtClean="0"/>
              <a:pPr/>
              <a:t>21/02/18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293804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66A9F4-9B56-430B-B488-185B9F6B7290}" type="datetimeFigureOut">
              <a:rPr lang="it-IT" smtClean="0"/>
              <a:pPr/>
              <a:t>21/02/18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261235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66A9F4-9B56-430B-B488-185B9F6B7290}" type="datetimeFigureOut">
              <a:rPr lang="it-IT" smtClean="0"/>
              <a:pPr/>
              <a:t>21/02/18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A5E530-387D-45B2-B82C-FA435E0D219D}" type="slidenum">
              <a:rPr lang="it-IT" smtClean="0"/>
              <a:pPr/>
              <a:t>‹n.›</a:t>
            </a:fld>
            <a:endParaRPr lang="it-IT"/>
          </a:p>
        </p:txBody>
      </p:sp>
    </p:spTree>
    <p:extLst>
      <p:ext uri="{BB962C8B-B14F-4D97-AF65-F5344CB8AC3E}">
        <p14:creationId xmlns:p14="http://schemas.microsoft.com/office/powerpoint/2010/main" val="35689093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6A9F4-9B56-430B-B488-185B9F6B7290}" type="datetimeFigureOut">
              <a:rPr lang="it-IT" smtClean="0"/>
              <a:pPr/>
              <a:t>21/02/18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5E530-387D-45B2-B82C-FA435E0D219D}" type="slidenum">
              <a:rPr lang="it-IT" smtClean="0"/>
              <a:pPr/>
              <a:t>‹n.›</a:t>
            </a:fld>
            <a:endParaRPr lang="it-IT"/>
          </a:p>
        </p:txBody>
      </p:sp>
    </p:spTree>
    <p:extLst>
      <p:ext uri="{BB962C8B-B14F-4D97-AF65-F5344CB8AC3E}">
        <p14:creationId xmlns:p14="http://schemas.microsoft.com/office/powerpoint/2010/main" val="23607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tonella\Desktop\animato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44824"/>
            <a:ext cx="9144000" cy="4407314"/>
          </a:xfrm>
          <a:prstGeom prst="rect">
            <a:avLst/>
          </a:prstGeom>
          <a:noFill/>
          <a:extLst>
            <a:ext uri="{909E8E84-426E-40dd-AFC4-6F175D3DCCD1}">
              <a14:hiddenFill xmlns:a14="http://schemas.microsoft.com/office/drawing/2010/main">
                <a:solidFill>
                  <a:srgbClr val="FFFFFF"/>
                </a:solidFill>
              </a14:hiddenFill>
            </a:ext>
          </a:extLst>
        </p:spPr>
      </p:pic>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16632"/>
            <a:ext cx="2304256" cy="720080"/>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0"/>
            <a:ext cx="1584176" cy="1268760"/>
          </a:xfrm>
          <a:prstGeom prst="rect">
            <a:avLst/>
          </a:prstGeom>
        </p:spPr>
      </p:pic>
      <p:sp>
        <p:nvSpPr>
          <p:cNvPr id="6" name="Rettangolo 5"/>
          <p:cNvSpPr/>
          <p:nvPr/>
        </p:nvSpPr>
        <p:spPr>
          <a:xfrm>
            <a:off x="0" y="5157192"/>
            <a:ext cx="9144000" cy="1541319"/>
          </a:xfrm>
          <a:prstGeom prst="rect">
            <a:avLst/>
          </a:prstGeom>
        </p:spPr>
        <p:txBody>
          <a:bodyPr wrap="square">
            <a:spAutoFit/>
          </a:bodyPr>
          <a:lstStyle/>
          <a:p>
            <a:pPr marL="571500" marR="62230" indent="-571500" algn="ctr">
              <a:lnSpc>
                <a:spcPct val="107000"/>
              </a:lnSpc>
              <a:spcAft>
                <a:spcPts val="0"/>
              </a:spcAft>
              <a:buFont typeface="Wingdings" pitchFamily="2" charset="2"/>
              <a:buChar char="ü"/>
            </a:pPr>
            <a:r>
              <a:rPr lang="it-IT" sz="4400" b="1" dirty="0" smtClean="0">
                <a:solidFill>
                  <a:srgbClr val="000000"/>
                </a:solidFill>
                <a:effectLst/>
                <a:latin typeface="Segoe UI Black" pitchFamily="34" charset="0"/>
                <a:ea typeface="Segoe UI Black" pitchFamily="34" charset="0"/>
                <a:cs typeface="Segoe UI Black" pitchFamily="34" charset="0"/>
              </a:rPr>
              <a:t>CULTURALE  </a:t>
            </a:r>
          </a:p>
          <a:p>
            <a:pPr marL="571500" marR="62230" indent="-571500" algn="ctr">
              <a:lnSpc>
                <a:spcPct val="107000"/>
              </a:lnSpc>
              <a:spcAft>
                <a:spcPts val="0"/>
              </a:spcAft>
              <a:buFont typeface="Wingdings" pitchFamily="2" charset="2"/>
              <a:buChar char="ü"/>
            </a:pPr>
            <a:r>
              <a:rPr lang="it-IT" sz="4400" b="1" dirty="0">
                <a:solidFill>
                  <a:srgbClr val="000000"/>
                </a:solidFill>
                <a:latin typeface="Segoe UI Black" pitchFamily="34" charset="0"/>
                <a:ea typeface="Segoe UI Black" pitchFamily="34" charset="0"/>
                <a:cs typeface="Segoe UI Black" pitchFamily="34" charset="0"/>
              </a:rPr>
              <a:t>AMBIENTALE</a:t>
            </a:r>
          </a:p>
        </p:txBody>
      </p:sp>
      <p:sp>
        <p:nvSpPr>
          <p:cNvPr id="3" name="Rettangolo 2"/>
          <p:cNvSpPr/>
          <p:nvPr/>
        </p:nvSpPr>
        <p:spPr>
          <a:xfrm>
            <a:off x="15434" y="1114871"/>
            <a:ext cx="9021062" cy="1077218"/>
          </a:xfrm>
          <a:prstGeom prst="rect">
            <a:avLst/>
          </a:prstGeom>
        </p:spPr>
        <p:txBody>
          <a:bodyPr wrap="square">
            <a:spAutoFit/>
          </a:bodyPr>
          <a:lstStyle/>
          <a:p>
            <a:pPr algn="ctr"/>
            <a:r>
              <a:rPr lang="it-IT" sz="1600" b="1" dirty="0" smtClean="0">
                <a:solidFill>
                  <a:srgbClr val="333333"/>
                </a:solidFill>
                <a:ea typeface="Calibri"/>
                <a:cs typeface="Times New Roman"/>
              </a:rPr>
              <a:t>Progetto: 	SCUOLA E TERRITORIO </a:t>
            </a:r>
            <a:r>
              <a:rPr lang="it-IT" sz="1600" b="1" smtClean="0">
                <a:solidFill>
                  <a:srgbClr val="333333"/>
                </a:solidFill>
                <a:ea typeface="Calibri"/>
                <a:cs typeface="Times New Roman"/>
              </a:rPr>
              <a:t>: </a:t>
            </a:r>
            <a:r>
              <a:rPr lang="it-IT" sz="1600" smtClean="0">
                <a:solidFill>
                  <a:srgbClr val="333333"/>
                </a:solidFill>
                <a:ea typeface="Calibri"/>
                <a:cs typeface="Times New Roman"/>
              </a:rPr>
              <a:t>Animatori </a:t>
            </a:r>
            <a:r>
              <a:rPr lang="it-IT" sz="1600" dirty="0" smtClean="0">
                <a:solidFill>
                  <a:srgbClr val="333333"/>
                </a:solidFill>
                <a:ea typeface="Calibri"/>
                <a:cs typeface="Times New Roman"/>
              </a:rPr>
              <a:t>culturali ed ambientali </a:t>
            </a:r>
          </a:p>
          <a:p>
            <a:pPr algn="ctr"/>
            <a:r>
              <a:rPr lang="it-IT" sz="1600" b="1" dirty="0" smtClean="0">
                <a:solidFill>
                  <a:srgbClr val="333333"/>
                </a:solidFill>
                <a:cs typeface="Times New Roman"/>
              </a:rPr>
              <a:t>Docenti referenti:</a:t>
            </a:r>
            <a:r>
              <a:rPr lang="it-IT" sz="1600" dirty="0" smtClean="0">
                <a:solidFill>
                  <a:srgbClr val="333333"/>
                </a:solidFill>
                <a:cs typeface="Times New Roman"/>
              </a:rPr>
              <a:t>	De Simone C., Ferrandino R., Gaudioso F. </a:t>
            </a:r>
          </a:p>
          <a:p>
            <a:pPr algn="ctr"/>
            <a:r>
              <a:rPr lang="it-IT" sz="1600" b="1" dirty="0" smtClean="0">
                <a:solidFill>
                  <a:srgbClr val="333333"/>
                </a:solidFill>
                <a:cs typeface="Times New Roman"/>
              </a:rPr>
              <a:t>Esperto</a:t>
            </a:r>
            <a:r>
              <a:rPr lang="it-IT" sz="1600" dirty="0" smtClean="0">
                <a:solidFill>
                  <a:srgbClr val="333333"/>
                </a:solidFill>
                <a:cs typeface="Times New Roman"/>
              </a:rPr>
              <a:t>:	 Dott. Di Meglio Isidoro </a:t>
            </a:r>
          </a:p>
          <a:p>
            <a:pPr algn="ctr"/>
            <a:r>
              <a:rPr lang="it-IT" sz="1600" dirty="0" smtClean="0">
                <a:solidFill>
                  <a:srgbClr val="333333"/>
                </a:solidFill>
                <a:cs typeface="Times New Roman"/>
              </a:rPr>
              <a:t>Presso il laboratorio di accoglienza turistica per le classi : 3AT 3TB 4TA</a:t>
            </a:r>
            <a:endParaRPr lang="it-IT" sz="2000" dirty="0"/>
          </a:p>
        </p:txBody>
      </p:sp>
      <p:pic>
        <p:nvPicPr>
          <p:cNvPr id="7" name="Picture 4" descr="https://encrypted-tbn2.gstatic.com/images?q=tbn:ANd9GcTJlUObztGjPQzYOe44vrukVrEj6yy_eVb3KZrue3aIbpXbzqhO"/>
          <p:cNvPicPr>
            <a:picLocks noChangeAspect="1" noChangeArrowheads="1"/>
          </p:cNvPicPr>
          <p:nvPr/>
        </p:nvPicPr>
        <p:blipFill>
          <a:blip r:embed="rId5" cstate="print"/>
          <a:srcRect/>
          <a:stretch>
            <a:fillRect/>
          </a:stretch>
        </p:blipFill>
        <p:spPr bwMode="auto">
          <a:xfrm>
            <a:off x="3563888" y="0"/>
            <a:ext cx="2448272" cy="1052736"/>
          </a:xfrm>
          <a:prstGeom prst="rect">
            <a:avLst/>
          </a:prstGeom>
          <a:noFill/>
        </p:spPr>
      </p:pic>
    </p:spTree>
    <p:extLst>
      <p:ext uri="{BB962C8B-B14F-4D97-AF65-F5344CB8AC3E}">
        <p14:creationId xmlns:p14="http://schemas.microsoft.com/office/powerpoint/2010/main" val="47948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331440"/>
            <a:ext cx="9144000" cy="3583160"/>
          </a:xfrm>
          <a:prstGeom prst="rect">
            <a:avLst/>
          </a:prstGeom>
        </p:spPr>
        <p:txBody>
          <a:bodyPr wrap="square">
            <a:spAutoFit/>
          </a:bodyPr>
          <a:lstStyle/>
          <a:p>
            <a:pPr marR="62230" algn="ctr">
              <a:lnSpc>
                <a:spcPct val="107000"/>
              </a:lnSpc>
            </a:pPr>
            <a:r>
              <a:rPr lang="it-IT" sz="3200" b="1" dirty="0" smtClean="0">
                <a:solidFill>
                  <a:srgbClr val="000000"/>
                </a:solidFill>
                <a:latin typeface="Segoe UI Black" pitchFamily="34" charset="0"/>
                <a:ea typeface="Segoe UI Black" pitchFamily="34" charset="0"/>
                <a:cs typeface="Segoe UI Black" pitchFamily="34" charset="0"/>
              </a:rPr>
              <a:t>Chi sono gli animatori culturali ambientali?</a:t>
            </a:r>
          </a:p>
          <a:p>
            <a:pPr marR="62230" algn="ctr">
              <a:lnSpc>
                <a:spcPct val="107000"/>
              </a:lnSpc>
            </a:pPr>
            <a:endParaRPr lang="it-IT" sz="3200" b="1" dirty="0">
              <a:solidFill>
                <a:srgbClr val="000000"/>
              </a:solidFill>
              <a:latin typeface="Segoe UI Black" pitchFamily="34" charset="0"/>
              <a:ea typeface="Segoe UI Black" pitchFamily="34" charset="0"/>
              <a:cs typeface="Segoe UI Black" pitchFamily="34" charset="0"/>
            </a:endParaRPr>
          </a:p>
          <a:p>
            <a:pPr marR="62230" algn="just">
              <a:lnSpc>
                <a:spcPct val="107000"/>
              </a:lnSpc>
              <a:spcAft>
                <a:spcPts val="0"/>
              </a:spcAft>
            </a:pPr>
            <a:r>
              <a:rPr lang="it-IT" sz="1400" dirty="0" smtClean="0">
                <a:solidFill>
                  <a:srgbClr val="333333"/>
                </a:solidFill>
                <a:effectLst/>
                <a:ea typeface="Calibri"/>
                <a:cs typeface="Times New Roman"/>
              </a:rPr>
              <a:t>La figura dell’Animatore Culturale Ambientale, è un mediatore tra l’uomo ed il suo territorio, in grado di utilizzare adeguate forme di comunicazione per aiutare le persone ad avere un corretto rapporto con l’ambiente in cui vive, facendone percepire il sistema di relazioni ed agendo anche sull’ambiente stesso per far acquisire maggiori conoscenze attraverso la sperimentazioni di nuove o tradizionali forme di integrazione.</a:t>
            </a:r>
          </a:p>
          <a:p>
            <a:pPr marR="62230" algn="just">
              <a:lnSpc>
                <a:spcPct val="107000"/>
              </a:lnSpc>
              <a:spcAft>
                <a:spcPts val="0"/>
              </a:spcAft>
            </a:pPr>
            <a:endParaRPr lang="it-IT" sz="1400" dirty="0" smtClean="0">
              <a:ea typeface="Calibri"/>
              <a:cs typeface="Times New Roman"/>
            </a:endParaRPr>
          </a:p>
          <a:p>
            <a:pPr marR="62230" algn="just">
              <a:lnSpc>
                <a:spcPct val="107000"/>
              </a:lnSpc>
              <a:spcAft>
                <a:spcPts val="0"/>
              </a:spcAft>
            </a:pPr>
            <a:endParaRPr lang="it-IT" sz="1400" dirty="0">
              <a:ea typeface="Calibri"/>
              <a:cs typeface="Times New Roman"/>
            </a:endParaRPr>
          </a:p>
          <a:p>
            <a:pPr marR="62230" algn="ctr">
              <a:lnSpc>
                <a:spcPct val="107000"/>
              </a:lnSpc>
            </a:pPr>
            <a:r>
              <a:rPr lang="it-IT" sz="3200" b="1" dirty="0">
                <a:solidFill>
                  <a:srgbClr val="FF0000"/>
                </a:solidFill>
                <a:latin typeface="Segoe UI Black" pitchFamily="34" charset="0"/>
                <a:ea typeface="Segoe UI Black" pitchFamily="34" charset="0"/>
                <a:cs typeface="Segoe UI Black" pitchFamily="34" charset="0"/>
              </a:rPr>
              <a:t>FINALITÀ E OBIETTIVI</a:t>
            </a:r>
            <a:br>
              <a:rPr lang="it-IT" sz="3200" b="1" dirty="0">
                <a:solidFill>
                  <a:srgbClr val="FF0000"/>
                </a:solidFill>
                <a:latin typeface="Segoe UI Black" pitchFamily="34" charset="0"/>
                <a:ea typeface="Segoe UI Black" pitchFamily="34" charset="0"/>
                <a:cs typeface="Segoe UI Black" pitchFamily="34" charset="0"/>
              </a:rPr>
            </a:br>
            <a:endParaRPr lang="it-IT" sz="3200" b="1" dirty="0">
              <a:solidFill>
                <a:srgbClr val="FF0000"/>
              </a:solidFill>
              <a:latin typeface="Segoe UI Black" pitchFamily="34" charset="0"/>
              <a:ea typeface="Segoe UI Black" pitchFamily="34" charset="0"/>
              <a:cs typeface="Segoe UI Black" pitchFamily="34" charset="0"/>
            </a:endParaRPr>
          </a:p>
        </p:txBody>
      </p:sp>
      <p:pic>
        <p:nvPicPr>
          <p:cNvPr id="2050" name="Picture 2" descr="Risultati immagini per obiettiv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2420888"/>
            <a:ext cx="1949950" cy="1462463"/>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Rectangle 5"/>
          <p:cNvSpPr>
            <a:spLocks noChangeArrowheads="1"/>
          </p:cNvSpPr>
          <p:nvPr/>
        </p:nvSpPr>
        <p:spPr bwMode="auto">
          <a:xfrm>
            <a:off x="0" y="3961075"/>
            <a:ext cx="9144000" cy="18774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ü"/>
              <a:tabLst/>
            </a:pPr>
            <a:r>
              <a:rPr lang="it-IT" sz="1400" dirty="0">
                <a:solidFill>
                  <a:srgbClr val="333333"/>
                </a:solidFill>
                <a:ea typeface="Calibri"/>
                <a:cs typeface="Times New Roman"/>
              </a:rPr>
              <a:t>Educare le persone ad un rapporto di responsabilità, autenticità e creatività nelle relazioni </a:t>
            </a:r>
            <a:r>
              <a:rPr lang="it-IT" sz="1400" dirty="0" smtClean="0">
                <a:solidFill>
                  <a:srgbClr val="333333"/>
                </a:solidFill>
                <a:ea typeface="Calibri"/>
                <a:cs typeface="Times New Roman"/>
              </a:rPr>
              <a:t>uomo-ambiente</a:t>
            </a:r>
            <a:endParaRPr lang="it-IT" sz="1400" dirty="0">
              <a:solidFill>
                <a:srgbClr val="333333"/>
              </a:solidFill>
              <a:ea typeface="Calibri"/>
              <a:cs typeface="Times New Roman"/>
            </a:endParaRPr>
          </a:p>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ü"/>
              <a:tabLst/>
            </a:pPr>
            <a:r>
              <a:rPr lang="it-IT" sz="1400" dirty="0" smtClean="0">
                <a:solidFill>
                  <a:srgbClr val="333333"/>
                </a:solidFill>
                <a:ea typeface="Calibri"/>
                <a:cs typeface="Times New Roman"/>
              </a:rPr>
              <a:t>Aiutare </a:t>
            </a:r>
            <a:r>
              <a:rPr lang="it-IT" sz="1400" dirty="0">
                <a:solidFill>
                  <a:srgbClr val="333333"/>
                </a:solidFill>
                <a:ea typeface="Calibri"/>
                <a:cs typeface="Times New Roman"/>
              </a:rPr>
              <a:t>a cambiare atteggiamenti stereotipati e negativi nei confronti di ambiente e cultura.</a:t>
            </a: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ü"/>
              <a:tabLst/>
            </a:pPr>
            <a:r>
              <a:rPr lang="it-IT" sz="1400" dirty="0" smtClean="0">
                <a:solidFill>
                  <a:srgbClr val="333333"/>
                </a:solidFill>
                <a:ea typeface="Calibri"/>
                <a:cs typeface="Times New Roman"/>
              </a:rPr>
              <a:t>Suscitare </a:t>
            </a:r>
            <a:r>
              <a:rPr lang="it-IT" sz="1400" dirty="0">
                <a:solidFill>
                  <a:srgbClr val="333333"/>
                </a:solidFill>
                <a:ea typeface="Calibri"/>
                <a:cs typeface="Times New Roman"/>
              </a:rPr>
              <a:t>l’amore per i luoghi dal punto di vista conoscitivo, estetico ed emozionale.</a:t>
            </a: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ü"/>
              <a:tabLst/>
            </a:pPr>
            <a:r>
              <a:rPr lang="it-IT" sz="1400" dirty="0" smtClean="0">
                <a:solidFill>
                  <a:srgbClr val="333333"/>
                </a:solidFill>
                <a:ea typeface="Calibri"/>
                <a:cs typeface="Times New Roman"/>
              </a:rPr>
              <a:t>Sostenere </a:t>
            </a:r>
            <a:r>
              <a:rPr lang="it-IT" sz="1400" dirty="0">
                <a:solidFill>
                  <a:srgbClr val="333333"/>
                </a:solidFill>
                <a:ea typeface="Calibri"/>
                <a:cs typeface="Times New Roman"/>
              </a:rPr>
              <a:t>e recuperare la funzione di evangelizzazione attraverso le opere d’arte sacra, significative non solo dal punto di vista estetico, ma anche catechetico e della fede.  </a:t>
            </a: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ü"/>
              <a:tabLst/>
            </a:pPr>
            <a:r>
              <a:rPr lang="it-IT" sz="1400" dirty="0">
                <a:solidFill>
                  <a:srgbClr val="333333"/>
                </a:solidFill>
                <a:ea typeface="Calibri"/>
                <a:cs typeface="Times New Roman"/>
              </a:rPr>
              <a:t> </a:t>
            </a:r>
            <a:r>
              <a:rPr lang="it-IT" sz="1400" dirty="0" smtClean="0">
                <a:solidFill>
                  <a:srgbClr val="333333"/>
                </a:solidFill>
                <a:ea typeface="Calibri"/>
                <a:cs typeface="Times New Roman"/>
              </a:rPr>
              <a:t>Favorire </a:t>
            </a:r>
            <a:r>
              <a:rPr lang="it-IT" sz="1400" dirty="0">
                <a:solidFill>
                  <a:srgbClr val="333333"/>
                </a:solidFill>
                <a:ea typeface="Calibri"/>
                <a:cs typeface="Times New Roman"/>
              </a:rPr>
              <a:t>l’integrazione delle persone con l’ambiente, in un approccio progressivo, dal contatto fisico, alla sua interpretazione ed eventuale cambiamento</a:t>
            </a:r>
            <a:r>
              <a:rPr lang="it-IT" sz="1400" dirty="0" smtClean="0">
                <a:solidFill>
                  <a:srgbClr val="333333"/>
                </a:solidFill>
                <a:ea typeface="Calibri"/>
                <a:cs typeface="Times New Roman"/>
              </a:rPr>
              <a:t>.</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4812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331440"/>
            <a:ext cx="9144000" cy="6488251"/>
          </a:xfrm>
          <a:prstGeom prst="rect">
            <a:avLst/>
          </a:prstGeom>
        </p:spPr>
        <p:txBody>
          <a:bodyPr wrap="square">
            <a:spAutoFit/>
          </a:bodyPr>
          <a:lstStyle/>
          <a:p>
            <a:pPr marR="62230" algn="ctr">
              <a:lnSpc>
                <a:spcPct val="107000"/>
              </a:lnSpc>
            </a:pPr>
            <a:r>
              <a:rPr lang="it-IT" sz="3200" b="1" dirty="0">
                <a:solidFill>
                  <a:srgbClr val="000000"/>
                </a:solidFill>
                <a:latin typeface="Segoe UI Black" pitchFamily="34" charset="0"/>
                <a:ea typeface="Segoe UI Black" pitchFamily="34" charset="0"/>
                <a:cs typeface="Segoe UI Black" pitchFamily="34" charset="0"/>
              </a:rPr>
              <a:t>Cosa s’intende per animazione, cultura, ambiente?</a:t>
            </a:r>
          </a:p>
          <a:p>
            <a:pPr marR="62230" algn="ctr">
              <a:lnSpc>
                <a:spcPct val="107000"/>
              </a:lnSpc>
            </a:pPr>
            <a:endParaRPr lang="it-IT" sz="2400" b="1" dirty="0">
              <a:solidFill>
                <a:srgbClr val="000000"/>
              </a:solidFill>
              <a:latin typeface="Segoe UI Black" pitchFamily="34" charset="0"/>
              <a:ea typeface="Segoe UI Black" pitchFamily="34" charset="0"/>
              <a:cs typeface="Segoe UI Black" pitchFamily="34" charset="0"/>
            </a:endParaRPr>
          </a:p>
          <a:p>
            <a:pPr algn="just"/>
            <a:r>
              <a:rPr lang="it-IT" sz="1400" b="1" dirty="0"/>
              <a:t>Animazione. </a:t>
            </a:r>
            <a:r>
              <a:rPr lang="it-IT" sz="1400" dirty="0"/>
              <a:t>Parola ambigua e abusata, indica un’azione che nasce dall’anima. Un’azione che stimola la formazione personale e i rapporti interpersonali secondo esigenze ed interessi interiori. Così intesa è una qualità di molte attività umane, non una tecnica o un complesso di tecniche particolari. Un’azione che rende le persone protagoniste della propria vita nel rapporto con la collettività. Un processo di scavo, non di riempimento, il cuore di una vita serena e ricca di relazioni.</a:t>
            </a:r>
          </a:p>
          <a:p>
            <a:pPr algn="just"/>
            <a:r>
              <a:rPr lang="it-IT" sz="1400" dirty="0"/>
              <a:t>E’ un’azione, dunque, ben diversa e veramente “creativa” rispetto a forme più o meno superficiali e consumistiche, di “un’animazione turistica”, oggi presenti nella maggior parte dei villaggi di vacanza o delle varie feste locali legate ai fenomeni turistici.</a:t>
            </a:r>
          </a:p>
          <a:p>
            <a:pPr marR="62230" algn="just">
              <a:lnSpc>
                <a:spcPct val="107000"/>
              </a:lnSpc>
              <a:spcAft>
                <a:spcPts val="0"/>
              </a:spcAft>
            </a:pPr>
            <a:endParaRPr lang="it-IT" sz="1400" dirty="0" smtClean="0">
              <a:ea typeface="Calibri"/>
              <a:cs typeface="Times New Roman"/>
            </a:endParaRPr>
          </a:p>
          <a:p>
            <a:pPr marR="62230" algn="just">
              <a:lnSpc>
                <a:spcPct val="107000"/>
              </a:lnSpc>
            </a:pPr>
            <a:r>
              <a:rPr lang="it-IT" sz="1400" b="1" dirty="0"/>
              <a:t>Cultura</a:t>
            </a:r>
            <a:r>
              <a:rPr lang="it-IT" sz="1400" dirty="0"/>
              <a:t>. Non è l’istruzione, ma l’insieme di modi con cui si esprime lo stile di vita di una persona o di un popolo, l’insieme delle sue esperienze, delle concezioni religiose, etiche, filosofiche, delle pratiche e dei </a:t>
            </a:r>
            <a:r>
              <a:rPr lang="it-IT" sz="1400" dirty="0" err="1"/>
              <a:t>saperi</a:t>
            </a:r>
            <a:r>
              <a:rPr lang="it-IT" sz="1400" dirty="0"/>
              <a:t> tradizionali. Esistono culture diverse, tutte valide, da confrontare e rispettare per costruire una civiltà migliore.</a:t>
            </a:r>
          </a:p>
          <a:p>
            <a:pPr marR="62230" algn="just">
              <a:lnSpc>
                <a:spcPct val="107000"/>
              </a:lnSpc>
              <a:spcAft>
                <a:spcPts val="0"/>
              </a:spcAft>
            </a:pPr>
            <a:endParaRPr lang="it-IT" sz="1400" dirty="0" smtClean="0"/>
          </a:p>
          <a:p>
            <a:pPr algn="just"/>
            <a:r>
              <a:rPr lang="it-IT" sz="1400" b="1" dirty="0"/>
              <a:t>Ambiente</a:t>
            </a:r>
            <a:r>
              <a:rPr lang="it-IT" sz="1400" dirty="0"/>
              <a:t>. E’ un sistema complesso di interrelazioni non piramidali, tra processi naturali e realtà umane. L’ambiente e la cultura sono soggettivi e relativi alla persona. Secondo una visione </a:t>
            </a:r>
            <a:r>
              <a:rPr lang="it-IT" sz="1400" dirty="0" err="1"/>
              <a:t>biocentrica</a:t>
            </a:r>
            <a:r>
              <a:rPr lang="it-IT" sz="1400" dirty="0"/>
              <a:t> l’ambiente è fuori e dentro di noi ed è caratterizzato da complessità di espressioni e relazioni, diversità di organismi, senso del bello. La complessità deriva dalla globalità dei processi e non è riducibile alla semplice somma delle parti. La biodiversità, così come la diversità culturale, è essenziale per la vita sulla terra.</a:t>
            </a:r>
          </a:p>
          <a:p>
            <a:pPr algn="just"/>
            <a:r>
              <a:rPr lang="it-IT" sz="1400" dirty="0"/>
              <a:t>Visto che l’uomo sta tentando di eliminare le culture più deboli, omologando le varietà, è importante salvare la varietà genetica e culturale per non banalizzare ed omogeneizzare la vita.</a:t>
            </a:r>
          </a:p>
          <a:p>
            <a:pPr algn="just"/>
            <a:r>
              <a:rPr lang="it-IT" sz="1400" dirty="0"/>
              <a:t>La natura e la cultura devono farci riscoprire il senso della bellezza che è meraviglia e stupore di fronte ai prodotti naturali e umani, e ci avvicina al Creatore</a:t>
            </a:r>
            <a:r>
              <a:rPr lang="it-IT" sz="1400" dirty="0" smtClean="0"/>
              <a:t>.</a:t>
            </a:r>
            <a:endParaRPr lang="it-IT" sz="1400" dirty="0"/>
          </a:p>
        </p:txBody>
      </p:sp>
    </p:spTree>
    <p:extLst>
      <p:ext uri="{BB962C8B-B14F-4D97-AF65-F5344CB8AC3E}">
        <p14:creationId xmlns:p14="http://schemas.microsoft.com/office/powerpoint/2010/main" val="123636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331440"/>
            <a:ext cx="9144000" cy="3600986"/>
          </a:xfrm>
          <a:prstGeom prst="rect">
            <a:avLst/>
          </a:prstGeom>
        </p:spPr>
        <p:txBody>
          <a:bodyPr wrap="square">
            <a:spAutoFit/>
          </a:bodyPr>
          <a:lstStyle/>
          <a:p>
            <a:pPr algn="just"/>
            <a:r>
              <a:rPr lang="it-IT" sz="1400" dirty="0" smtClean="0"/>
              <a:t>L’identikit </a:t>
            </a:r>
            <a:r>
              <a:rPr lang="it-IT" sz="1400" dirty="0"/>
              <a:t>dell’ACA. La figura formata dal corso, l’animatore culturale e ambientale, è un mediatore tra uomo e il territorio, in grado di utilizzare adeguate forme di comunicazione. Aiuta le persone ad avere un corretto rapporto con l’ambiente, facendone percepire il sistema di relazioni, ma agisce anche sull’ambiente stesso per far acquisire maggiori conoscenze e far progettare e sperimentare nuove o tradizionali forme di integrazione. A tal fine deve possedere i seguenti prerequisiti:</a:t>
            </a:r>
          </a:p>
          <a:p>
            <a:pPr algn="just"/>
            <a:r>
              <a:rPr lang="it-IT" sz="1400" dirty="0"/>
              <a:t> ·  </a:t>
            </a:r>
            <a:r>
              <a:rPr lang="it-IT" sz="1400" dirty="0" smtClean="0"/>
              <a:t>alcuni </a:t>
            </a:r>
            <a:r>
              <a:rPr lang="it-IT" sz="1400" dirty="0"/>
              <a:t>principi educativi che fanno riferimento allo sviluppo delle potenzialità delle persone, al soddisfacimento dei </a:t>
            </a:r>
            <a:r>
              <a:rPr lang="it-IT" sz="1400" dirty="0" smtClean="0"/>
              <a:t>loro </a:t>
            </a:r>
            <a:r>
              <a:rPr lang="it-IT" sz="1400" dirty="0"/>
              <a:t>bisogni reali e alla maturazione di un senso di responsabilità;</a:t>
            </a:r>
          </a:p>
          <a:p>
            <a:pPr algn="just"/>
            <a:r>
              <a:rPr lang="it-IT" sz="1400" dirty="0"/>
              <a:t> ·    </a:t>
            </a:r>
            <a:r>
              <a:rPr lang="it-IT" sz="1400" dirty="0" smtClean="0"/>
              <a:t>conoscenze </a:t>
            </a:r>
            <a:r>
              <a:rPr lang="it-IT" sz="1400" dirty="0"/>
              <a:t>scientifiche e culturali;</a:t>
            </a:r>
          </a:p>
          <a:p>
            <a:pPr algn="just"/>
            <a:r>
              <a:rPr lang="it-IT" sz="1400" dirty="0"/>
              <a:t> ·    </a:t>
            </a:r>
            <a:r>
              <a:rPr lang="it-IT" sz="1400" dirty="0" smtClean="0"/>
              <a:t>conoscenze </a:t>
            </a:r>
            <a:r>
              <a:rPr lang="it-IT" sz="1400" dirty="0"/>
              <a:t>metodologiche e tecniche di animazione per “creare” insieme la conoscenza;</a:t>
            </a:r>
          </a:p>
          <a:p>
            <a:pPr algn="just"/>
            <a:r>
              <a:rPr lang="it-IT" sz="1400" dirty="0"/>
              <a:t> ·    </a:t>
            </a:r>
            <a:r>
              <a:rPr lang="it-IT" sz="1400" dirty="0" smtClean="0"/>
              <a:t>competenze relazionali;</a:t>
            </a:r>
          </a:p>
          <a:p>
            <a:pPr>
              <a:spcAft>
                <a:spcPts val="0"/>
              </a:spcAft>
            </a:pPr>
            <a:r>
              <a:rPr lang="it-IT" sz="1400" dirty="0" smtClean="0"/>
              <a:t> ·    competenze </a:t>
            </a:r>
            <a:r>
              <a:rPr lang="it-IT" sz="1400" dirty="0"/>
              <a:t>progettuali diffuse a rete.</a:t>
            </a:r>
            <a:br>
              <a:rPr lang="it-IT" sz="1400" dirty="0"/>
            </a:br>
            <a:endParaRPr lang="it-IT" sz="1400" dirty="0" smtClean="0"/>
          </a:p>
          <a:p>
            <a:pPr>
              <a:spcAft>
                <a:spcPts val="0"/>
              </a:spcAft>
            </a:pPr>
            <a:endParaRPr lang="it-IT" sz="1400" dirty="0"/>
          </a:p>
          <a:p>
            <a:pPr>
              <a:spcAft>
                <a:spcPts val="0"/>
              </a:spcAft>
            </a:pPr>
            <a:endParaRPr lang="it-IT" sz="1400" dirty="0" smtClean="0"/>
          </a:p>
          <a:p>
            <a:pPr algn="ctr">
              <a:spcAft>
                <a:spcPts val="0"/>
              </a:spcAft>
            </a:pPr>
            <a:r>
              <a:rPr lang="it-IT" sz="1600" b="1" dirty="0" smtClean="0">
                <a:ea typeface="Calibri"/>
                <a:cs typeface="Times New Roman"/>
              </a:rPr>
              <a:t>NON </a:t>
            </a:r>
            <a:r>
              <a:rPr lang="it-IT" sz="1600" b="1" dirty="0">
                <a:ea typeface="Calibri"/>
                <a:cs typeface="Times New Roman"/>
              </a:rPr>
              <a:t>CONOSCERE  SOLO IL TERRITORIO MA E’ UNA FIGURA CHE </a:t>
            </a:r>
            <a:r>
              <a:rPr lang="it-IT" sz="1600" b="1" dirty="0" smtClean="0">
                <a:ea typeface="Calibri"/>
                <a:cs typeface="Times New Roman"/>
              </a:rPr>
              <a:t> INTERPRETA </a:t>
            </a:r>
            <a:r>
              <a:rPr lang="it-IT" sz="1600" b="1" dirty="0">
                <a:ea typeface="Calibri"/>
                <a:cs typeface="Times New Roman"/>
              </a:rPr>
              <a:t>UTILIZZANDO VARIE TECNICHE DI ANIMAZIONE </a:t>
            </a:r>
            <a:r>
              <a:rPr lang="it-IT" sz="1600" b="1" dirty="0" smtClean="0">
                <a:ea typeface="Calibri"/>
                <a:cs typeface="Times New Roman"/>
              </a:rPr>
              <a:t> NASCE </a:t>
            </a:r>
            <a:r>
              <a:rPr lang="it-IT" sz="1600" b="1" dirty="0">
                <a:ea typeface="Calibri"/>
                <a:cs typeface="Times New Roman"/>
              </a:rPr>
              <a:t>PER NUOVE ESIGENZE PER IL </a:t>
            </a:r>
            <a:r>
              <a:rPr lang="it-IT" sz="1600" b="1" dirty="0" smtClean="0">
                <a:ea typeface="Calibri"/>
                <a:cs typeface="Times New Roman"/>
              </a:rPr>
              <a:t>TURISMO. </a:t>
            </a:r>
            <a:endParaRPr lang="it-IT" sz="1600" b="1" dirty="0">
              <a:ea typeface="Calibri"/>
              <a:cs typeface="Times New Roman"/>
            </a:endParaRPr>
          </a:p>
          <a:p>
            <a:endParaRPr lang="it-IT" sz="1400" dirty="0"/>
          </a:p>
        </p:txBody>
      </p:sp>
    </p:spTree>
    <p:extLst>
      <p:ext uri="{BB962C8B-B14F-4D97-AF65-F5344CB8AC3E}">
        <p14:creationId xmlns:p14="http://schemas.microsoft.com/office/powerpoint/2010/main" val="13133707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169</Words>
  <Application>Microsoft Macintosh PowerPoint</Application>
  <PresentationFormat>Presentazione su schermo (4:3)</PresentationFormat>
  <Paragraphs>36</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Antonella</dc:creator>
  <cp:lastModifiedBy>Vicepresidenza</cp:lastModifiedBy>
  <cp:revision>9</cp:revision>
  <dcterms:created xsi:type="dcterms:W3CDTF">2018-01-31T14:52:03Z</dcterms:created>
  <dcterms:modified xsi:type="dcterms:W3CDTF">2018-02-21T10:24:07Z</dcterms:modified>
</cp:coreProperties>
</file>